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2"/>
  </p:sldMasterIdLst>
  <p:notesMasterIdLst>
    <p:notesMasterId r:id="rId25"/>
  </p:notesMasterIdLst>
  <p:handoutMasterIdLst>
    <p:handoutMasterId r:id="rId26"/>
  </p:handoutMasterIdLst>
  <p:sldIdLst>
    <p:sldId id="256" r:id="rId3"/>
    <p:sldId id="298" r:id="rId4"/>
    <p:sldId id="266" r:id="rId5"/>
    <p:sldId id="265" r:id="rId6"/>
    <p:sldId id="268" r:id="rId7"/>
    <p:sldId id="293" r:id="rId8"/>
    <p:sldId id="272" r:id="rId9"/>
    <p:sldId id="275" r:id="rId10"/>
    <p:sldId id="276" r:id="rId11"/>
    <p:sldId id="278" r:id="rId12"/>
    <p:sldId id="279" r:id="rId13"/>
    <p:sldId id="280" r:id="rId14"/>
    <p:sldId id="290" r:id="rId15"/>
    <p:sldId id="291" r:id="rId16"/>
    <p:sldId id="284" r:id="rId17"/>
    <p:sldId id="282" r:id="rId18"/>
    <p:sldId id="292" r:id="rId19"/>
    <p:sldId id="283" r:id="rId20"/>
    <p:sldId id="295" r:id="rId21"/>
    <p:sldId id="270" r:id="rId22"/>
    <p:sldId id="297" r:id="rId23"/>
    <p:sldId id="29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5274" autoAdjust="0"/>
  </p:normalViewPr>
  <p:slideViewPr>
    <p:cSldViewPr snapToGrid="0">
      <p:cViewPr varScale="1">
        <p:scale>
          <a:sx n="87" d="100"/>
          <a:sy n="87" d="100"/>
        </p:scale>
        <p:origin x="389" y="6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ru-RU" sz="2000" b="0" i="0" u="none" strike="noStrike" kern="1200" cap="none" spc="0" normalizeH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ru-RU" noProof="0"/>
              <a:t>Недостатки покупок в интернете для потребителей </a:t>
            </a:r>
          </a:p>
        </c:rich>
      </c:tx>
      <c:layout>
        <c:manualLayout>
          <c:xMode val="edge"/>
          <c:yMode val="edge"/>
          <c:x val="0.16288851437975221"/>
          <c:y val="9.242144177449172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ru-RU" sz="2000" b="0" i="0" u="none" strike="noStrike" kern="1200" cap="none" spc="0" normalizeH="0" baseline="0" noProof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uk-UA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uk-UA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Sheet1!$A$1:$A$9</c:f>
              <c:strCache>
                <c:ptCount val="9"/>
                <c:pt idx="0">
                  <c:v>Невозможность "примерить" товар, прежде чем купить</c:v>
                </c:pt>
                <c:pt idx="1">
                  <c:v>Ожидание, товар слишком долго доставляют</c:v>
                </c:pt>
                <c:pt idx="2">
                  <c:v>Доставка слишком дорого стоит</c:v>
                </c:pt>
                <c:pt idx="3">
                  <c:v>Низкий уровень безопасности сайта</c:v>
                </c:pt>
                <c:pt idx="4">
                  <c:v>Неудобный в использовании сайт </c:v>
                </c:pt>
                <c:pt idx="5">
                  <c:v>недостаточно подробное описание продуктов</c:v>
                </c:pt>
                <c:pt idx="6">
                  <c:v>Страны/города нет в списке регионов доставки</c:v>
                </c:pt>
                <c:pt idx="7">
                  <c:v>Нежелание раскрывать персональные данные</c:v>
                </c:pt>
                <c:pt idx="8">
                  <c:v>Отсутствует услуга заказа онлайн</c:v>
                </c:pt>
              </c:strCache>
            </c:strRef>
          </c:cat>
          <c:val>
            <c:numRef>
              <c:f>Sheet1!$B$1:$B$9</c:f>
              <c:numCache>
                <c:formatCode>0%</c:formatCode>
                <c:ptCount val="9"/>
                <c:pt idx="0">
                  <c:v>0.59000000000000008</c:v>
                </c:pt>
                <c:pt idx="1">
                  <c:v>0.36000000000000004</c:v>
                </c:pt>
                <c:pt idx="2">
                  <c:v>0.31000000000000005</c:v>
                </c:pt>
                <c:pt idx="3">
                  <c:v>0.21000000000000002</c:v>
                </c:pt>
                <c:pt idx="4">
                  <c:v>0.2</c:v>
                </c:pt>
                <c:pt idx="5">
                  <c:v>0.19000000000000003</c:v>
                </c:pt>
                <c:pt idx="6">
                  <c:v>0.18000000000000002</c:v>
                </c:pt>
                <c:pt idx="7">
                  <c:v>0.18000000000000002</c:v>
                </c:pt>
                <c:pt idx="8">
                  <c:v>0.11000000000000001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Sheet1!$B$1:$B$0</c15:sqref>
                        </c15:formulaRef>
                      </c:ext>
                    </c:extLst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9170-45B7-BFB5-83BD013264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axId val="33576832"/>
        <c:axId val="33578368"/>
      </c:barChart>
      <c:catAx>
        <c:axId val="3357683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uk-UA"/>
          </a:p>
        </c:txPr>
        <c:crossAx val="33578368"/>
        <c:crosses val="autoZero"/>
        <c:auto val="1"/>
        <c:lblAlgn val="ctr"/>
        <c:lblOffset val="100"/>
        <c:noMultiLvlLbl val="0"/>
      </c:catAx>
      <c:valAx>
        <c:axId val="335783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uk-UA"/>
          </a:p>
        </c:txPr>
        <c:crossAx val="33576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uk-UA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05747F-C2B6-48F4-B230-931F3251F608}" type="doc">
      <dgm:prSet loTypeId="urn:diagrams.loki3.com/BracketList+Icon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E505937-A1D1-4FCF-B857-F28870C2B438}">
      <dgm:prSet phldrT="[Text]" custT="1"/>
      <dgm:spPr/>
      <dgm:t>
        <a:bodyPr/>
        <a:lstStyle/>
        <a:p>
          <a:r>
            <a:rPr lang="ru-RU" sz="1600" dirty="0"/>
            <a:t>Шаг 1</a:t>
          </a:r>
          <a:endParaRPr lang="en-US" sz="1600" dirty="0"/>
        </a:p>
      </dgm:t>
    </dgm:pt>
    <dgm:pt modelId="{C7132FAD-B185-4405-ABD4-A30DEAC13416}" type="parTrans" cxnId="{2577AF47-547F-47F7-A484-871FB3256470}">
      <dgm:prSet/>
      <dgm:spPr/>
      <dgm:t>
        <a:bodyPr/>
        <a:lstStyle/>
        <a:p>
          <a:endParaRPr lang="en-US"/>
        </a:p>
      </dgm:t>
    </dgm:pt>
    <dgm:pt modelId="{3B7DB6A5-4C5E-46B9-A357-36BB8E4D8D85}" type="sibTrans" cxnId="{2577AF47-547F-47F7-A484-871FB3256470}">
      <dgm:prSet/>
      <dgm:spPr/>
      <dgm:t>
        <a:bodyPr/>
        <a:lstStyle/>
        <a:p>
          <a:endParaRPr lang="en-US"/>
        </a:p>
      </dgm:t>
    </dgm:pt>
    <dgm:pt modelId="{754976FE-E4B0-4743-B453-0E44EC68399E}">
      <dgm:prSet phldrT="[Text]" custT="1"/>
      <dgm:spPr/>
      <dgm:t>
        <a:bodyPr/>
        <a:lstStyle/>
        <a:p>
          <a:r>
            <a:rPr lang="ru-RU" sz="1600" dirty="0"/>
            <a:t>Введение нашей платформы</a:t>
          </a:r>
          <a:endParaRPr lang="en-US" sz="1600" dirty="0"/>
        </a:p>
      </dgm:t>
      <dgm:extLst>
        <a:ext uri="{E40237B7-FDA0-4F09-8148-C483321AD2D9}">
          <dgm14:cNvPr xmlns:dgm14="http://schemas.microsoft.com/office/drawing/2010/diagram" id="0" name="" descr="Vertical Bracket List" title="SmartArt"/>
        </a:ext>
      </dgm:extLst>
    </dgm:pt>
    <dgm:pt modelId="{4D9FEAA5-C005-491D-B43A-D4F62D2E4495}" type="parTrans" cxnId="{76698416-48B6-446C-BC4D-BBB529F863E9}">
      <dgm:prSet/>
      <dgm:spPr/>
      <dgm:t>
        <a:bodyPr/>
        <a:lstStyle/>
        <a:p>
          <a:endParaRPr lang="en-US"/>
        </a:p>
      </dgm:t>
    </dgm:pt>
    <dgm:pt modelId="{C2AD5ED6-AB5F-4192-9A90-DE66475C951C}" type="sibTrans" cxnId="{76698416-48B6-446C-BC4D-BBB529F863E9}">
      <dgm:prSet/>
      <dgm:spPr/>
      <dgm:t>
        <a:bodyPr/>
        <a:lstStyle/>
        <a:p>
          <a:endParaRPr lang="en-US"/>
        </a:p>
      </dgm:t>
    </dgm:pt>
    <dgm:pt modelId="{B1295C8C-8D1F-43C6-82C9-E9A0C9D69E91}">
      <dgm:prSet phldrT="[Text]" custT="1"/>
      <dgm:spPr/>
      <dgm:t>
        <a:bodyPr/>
        <a:lstStyle/>
        <a:p>
          <a:r>
            <a:rPr lang="ru-RU" sz="1600" dirty="0"/>
            <a:t>Шаг 2</a:t>
          </a:r>
          <a:endParaRPr lang="en-US" sz="1600" dirty="0"/>
        </a:p>
      </dgm:t>
    </dgm:pt>
    <dgm:pt modelId="{E5C704B0-DB8C-4E8C-A7B3-49A7A120BF7B}" type="parTrans" cxnId="{47137A9B-2AFD-43A1-BF60-A42D27E140F6}">
      <dgm:prSet/>
      <dgm:spPr/>
      <dgm:t>
        <a:bodyPr/>
        <a:lstStyle/>
        <a:p>
          <a:endParaRPr lang="en-US"/>
        </a:p>
      </dgm:t>
    </dgm:pt>
    <dgm:pt modelId="{8C31FF87-D786-498F-B4F8-FA4F5650B856}" type="sibTrans" cxnId="{47137A9B-2AFD-43A1-BF60-A42D27E140F6}">
      <dgm:prSet/>
      <dgm:spPr/>
      <dgm:t>
        <a:bodyPr/>
        <a:lstStyle/>
        <a:p>
          <a:endParaRPr lang="en-US"/>
        </a:p>
      </dgm:t>
    </dgm:pt>
    <dgm:pt modelId="{3DC9E84D-4109-41D9-B23B-CD33F63307C9}">
      <dgm:prSet phldrT="[Text]" custT="1"/>
      <dgm:spPr/>
      <dgm:t>
        <a:bodyPr/>
        <a:lstStyle/>
        <a:p>
          <a:r>
            <a:rPr lang="ru-RU" sz="1600" dirty="0"/>
            <a:t>Заключение контрактов с известными брендами для продаж на нашей платформе.</a:t>
          </a:r>
          <a:endParaRPr lang="en-US" sz="1600" dirty="0"/>
        </a:p>
      </dgm:t>
    </dgm:pt>
    <dgm:pt modelId="{D44FDFB6-DCEB-482B-A44F-4AD4680B4845}" type="parTrans" cxnId="{7A48A55B-5522-4A42-ADC5-ACE0221D155E}">
      <dgm:prSet/>
      <dgm:spPr/>
      <dgm:t>
        <a:bodyPr/>
        <a:lstStyle/>
        <a:p>
          <a:endParaRPr lang="en-US"/>
        </a:p>
      </dgm:t>
    </dgm:pt>
    <dgm:pt modelId="{EF816448-0FE2-4DFA-B1FE-96F43A2497E4}" type="sibTrans" cxnId="{7A48A55B-5522-4A42-ADC5-ACE0221D155E}">
      <dgm:prSet/>
      <dgm:spPr/>
      <dgm:t>
        <a:bodyPr/>
        <a:lstStyle/>
        <a:p>
          <a:endParaRPr lang="en-US"/>
        </a:p>
      </dgm:t>
    </dgm:pt>
    <dgm:pt modelId="{1B41DC41-29F0-4922-BFC5-D6FC08605C24}">
      <dgm:prSet phldrT="[Text]" custT="1"/>
      <dgm:spPr/>
      <dgm:t>
        <a:bodyPr/>
        <a:lstStyle/>
        <a:p>
          <a:r>
            <a:rPr lang="ru-RU" sz="1600" dirty="0"/>
            <a:t>Шаг 3</a:t>
          </a:r>
          <a:endParaRPr lang="en-US" sz="1600" dirty="0"/>
        </a:p>
      </dgm:t>
    </dgm:pt>
    <dgm:pt modelId="{CE9E3E3B-2FC2-4FCA-97C2-0743E0F5A1A8}" type="parTrans" cxnId="{EBEFFE02-D79C-4682-B676-2C45B3EDDB59}">
      <dgm:prSet/>
      <dgm:spPr/>
      <dgm:t>
        <a:bodyPr/>
        <a:lstStyle/>
        <a:p>
          <a:endParaRPr lang="en-US"/>
        </a:p>
      </dgm:t>
    </dgm:pt>
    <dgm:pt modelId="{B1482198-B815-4549-93A1-1975942E3B24}" type="sibTrans" cxnId="{EBEFFE02-D79C-4682-B676-2C45B3EDDB59}">
      <dgm:prSet/>
      <dgm:spPr/>
      <dgm:t>
        <a:bodyPr/>
        <a:lstStyle/>
        <a:p>
          <a:endParaRPr lang="en-US"/>
        </a:p>
      </dgm:t>
    </dgm:pt>
    <dgm:pt modelId="{4777BA7A-CB4C-4047-A5C1-19C4370C7AE7}">
      <dgm:prSet phldrT="[Text]" custT="1"/>
      <dgm:spPr/>
      <dgm:t>
        <a:bodyPr/>
        <a:lstStyle/>
        <a:p>
          <a:r>
            <a:rPr lang="ru-RU" sz="1600"/>
            <a:t>Продажа прав на пользование программой как модуль для </a:t>
          </a:r>
          <a:r>
            <a:rPr lang="en-US" sz="1600"/>
            <a:t>CMS </a:t>
          </a:r>
          <a:endParaRPr lang="en-US" sz="1600" dirty="0"/>
        </a:p>
      </dgm:t>
    </dgm:pt>
    <dgm:pt modelId="{DBA40324-CF00-4C14-AB62-75C05DB6EAE5}" type="parTrans" cxnId="{991CB489-1893-438D-BC32-42AAD94F996C}">
      <dgm:prSet/>
      <dgm:spPr/>
      <dgm:t>
        <a:bodyPr/>
        <a:lstStyle/>
        <a:p>
          <a:endParaRPr lang="en-US"/>
        </a:p>
      </dgm:t>
    </dgm:pt>
    <dgm:pt modelId="{494B452E-9B16-41EA-8512-F0037B9C3E0D}" type="sibTrans" cxnId="{991CB489-1893-438D-BC32-42AAD94F996C}">
      <dgm:prSet/>
      <dgm:spPr/>
      <dgm:t>
        <a:bodyPr/>
        <a:lstStyle/>
        <a:p>
          <a:endParaRPr lang="en-US"/>
        </a:p>
      </dgm:t>
    </dgm:pt>
    <dgm:pt modelId="{7409C4AC-2B3F-40BF-9FE2-F001B2EEC65F}">
      <dgm:prSet phldrT="[Text]" custT="1"/>
      <dgm:spPr/>
      <dgm:t>
        <a:bodyPr/>
        <a:lstStyle/>
        <a:p>
          <a:r>
            <a:rPr lang="ru-RU" sz="1600" dirty="0"/>
            <a:t>Патентирование нашей программы.</a:t>
          </a:r>
          <a:endParaRPr lang="en-US" sz="1600" dirty="0"/>
        </a:p>
      </dgm:t>
      <dgm:extLst/>
    </dgm:pt>
    <dgm:pt modelId="{0C7346B5-9DCE-41DD-B4AF-9C2A1FC156C8}" type="parTrans" cxnId="{D7BE7D77-13F1-4CA5-BDF5-41F1DB83BE81}">
      <dgm:prSet/>
      <dgm:spPr/>
      <dgm:t>
        <a:bodyPr/>
        <a:lstStyle/>
        <a:p>
          <a:endParaRPr lang="en-US"/>
        </a:p>
      </dgm:t>
    </dgm:pt>
    <dgm:pt modelId="{B920AC40-1EE0-46FF-9BBD-2CFC08001052}" type="sibTrans" cxnId="{D7BE7D77-13F1-4CA5-BDF5-41F1DB83BE81}">
      <dgm:prSet/>
      <dgm:spPr/>
      <dgm:t>
        <a:bodyPr/>
        <a:lstStyle/>
        <a:p>
          <a:endParaRPr lang="en-US"/>
        </a:p>
      </dgm:t>
    </dgm:pt>
    <dgm:pt modelId="{86D70CF3-9950-467D-B977-8C13ADC40C03}">
      <dgm:prSet phldrT="[Text]" custT="1"/>
      <dgm:spPr/>
      <dgm:t>
        <a:bodyPr/>
        <a:lstStyle/>
        <a:p>
          <a:r>
            <a:rPr lang="ru-RU" sz="1600" dirty="0"/>
            <a:t>Запуск нашей программы. Демонстрация её в действии.</a:t>
          </a:r>
          <a:endParaRPr lang="en-US" sz="1600" dirty="0"/>
        </a:p>
      </dgm:t>
    </dgm:pt>
    <dgm:pt modelId="{F56CBAF9-DFEC-48EB-B96F-829FD5988993}" type="parTrans" cxnId="{3E4B3C0F-A331-41DD-B6C9-D457CCEA6D32}">
      <dgm:prSet/>
      <dgm:spPr/>
      <dgm:t>
        <a:bodyPr/>
        <a:lstStyle/>
        <a:p>
          <a:endParaRPr lang="en-US"/>
        </a:p>
      </dgm:t>
    </dgm:pt>
    <dgm:pt modelId="{23BD9556-4133-4809-9E06-67D3AB85CE67}" type="sibTrans" cxnId="{3E4B3C0F-A331-41DD-B6C9-D457CCEA6D32}">
      <dgm:prSet/>
      <dgm:spPr/>
      <dgm:t>
        <a:bodyPr/>
        <a:lstStyle/>
        <a:p>
          <a:endParaRPr lang="en-US"/>
        </a:p>
      </dgm:t>
    </dgm:pt>
    <dgm:pt modelId="{A664B6DC-B5D4-480F-8C18-4EEA3B403295}" type="pres">
      <dgm:prSet presAssocID="{CE05747F-C2B6-48F4-B230-931F3251F608}" presName="Name0" presStyleCnt="0">
        <dgm:presLayoutVars>
          <dgm:dir/>
          <dgm:animLvl val="lvl"/>
          <dgm:resizeHandles val="exact"/>
        </dgm:presLayoutVars>
      </dgm:prSet>
      <dgm:spPr/>
    </dgm:pt>
    <dgm:pt modelId="{707CF0F8-542C-4273-AD39-AC9125950E5B}" type="pres">
      <dgm:prSet presAssocID="{7E505937-A1D1-4FCF-B857-F28870C2B438}" presName="linNode" presStyleCnt="0"/>
      <dgm:spPr/>
    </dgm:pt>
    <dgm:pt modelId="{2C5BA068-BB4B-49C7-8916-4C0FEEAFB7D3}" type="pres">
      <dgm:prSet presAssocID="{7E505937-A1D1-4FCF-B857-F28870C2B438}" presName="parTx" presStyleLbl="revTx" presStyleIdx="0" presStyleCnt="3">
        <dgm:presLayoutVars>
          <dgm:chMax val="1"/>
          <dgm:bulletEnabled val="1"/>
        </dgm:presLayoutVars>
      </dgm:prSet>
      <dgm:spPr/>
    </dgm:pt>
    <dgm:pt modelId="{F7060B7B-A2B0-46AD-A854-46E0D1855F68}" type="pres">
      <dgm:prSet presAssocID="{7E505937-A1D1-4FCF-B857-F28870C2B438}" presName="bracket" presStyleLbl="parChTrans1D1" presStyleIdx="0" presStyleCnt="3"/>
      <dgm:spPr/>
    </dgm:pt>
    <dgm:pt modelId="{CC5F4082-0804-4B7F-B15E-81E8137F5C11}" type="pres">
      <dgm:prSet presAssocID="{7E505937-A1D1-4FCF-B857-F28870C2B438}" presName="spH" presStyleCnt="0"/>
      <dgm:spPr/>
    </dgm:pt>
    <dgm:pt modelId="{0B75026B-D553-42CF-87D2-B415F2777DCC}" type="pres">
      <dgm:prSet presAssocID="{7E505937-A1D1-4FCF-B857-F28870C2B438}" presName="desTx" presStyleLbl="node1" presStyleIdx="0" presStyleCnt="3" custScaleY="121437" custLinFactNeighborX="10927">
        <dgm:presLayoutVars>
          <dgm:bulletEnabled val="1"/>
        </dgm:presLayoutVars>
      </dgm:prSet>
      <dgm:spPr/>
    </dgm:pt>
    <dgm:pt modelId="{57548DBF-1933-42EC-B582-783DD4A3CC9D}" type="pres">
      <dgm:prSet presAssocID="{3B7DB6A5-4C5E-46B9-A357-36BB8E4D8D85}" presName="spV" presStyleCnt="0"/>
      <dgm:spPr/>
    </dgm:pt>
    <dgm:pt modelId="{61D22842-6DE5-43F4-8C89-BDFBDF0A84C8}" type="pres">
      <dgm:prSet presAssocID="{B1295C8C-8D1F-43C6-82C9-E9A0C9D69E91}" presName="linNode" presStyleCnt="0"/>
      <dgm:spPr/>
    </dgm:pt>
    <dgm:pt modelId="{7C9B8812-F849-453D-BA52-CE14C834B1BC}" type="pres">
      <dgm:prSet presAssocID="{B1295C8C-8D1F-43C6-82C9-E9A0C9D69E91}" presName="parTx" presStyleLbl="revTx" presStyleIdx="1" presStyleCnt="3">
        <dgm:presLayoutVars>
          <dgm:chMax val="1"/>
          <dgm:bulletEnabled val="1"/>
        </dgm:presLayoutVars>
      </dgm:prSet>
      <dgm:spPr/>
    </dgm:pt>
    <dgm:pt modelId="{3B998CFF-DF3C-43F4-8CBE-41A479DE6B8A}" type="pres">
      <dgm:prSet presAssocID="{B1295C8C-8D1F-43C6-82C9-E9A0C9D69E91}" presName="bracket" presStyleLbl="parChTrans1D1" presStyleIdx="1" presStyleCnt="3"/>
      <dgm:spPr/>
    </dgm:pt>
    <dgm:pt modelId="{4FF76137-1C2B-4AAD-B533-20395A53231B}" type="pres">
      <dgm:prSet presAssocID="{B1295C8C-8D1F-43C6-82C9-E9A0C9D69E91}" presName="spH" presStyleCnt="0"/>
      <dgm:spPr/>
    </dgm:pt>
    <dgm:pt modelId="{08E2C8D8-6229-43A7-8F06-E64E22D8E58A}" type="pres">
      <dgm:prSet presAssocID="{B1295C8C-8D1F-43C6-82C9-E9A0C9D69E91}" presName="desTx" presStyleLbl="node1" presStyleIdx="1" presStyleCnt="3" custScaleY="100840" custLinFactNeighborX="-4241" custLinFactNeighborY="-648">
        <dgm:presLayoutVars>
          <dgm:bulletEnabled val="1"/>
        </dgm:presLayoutVars>
      </dgm:prSet>
      <dgm:spPr/>
    </dgm:pt>
    <dgm:pt modelId="{EDA6321F-5E83-4AB5-A934-A8A6B1E277A0}" type="pres">
      <dgm:prSet presAssocID="{8C31FF87-D786-498F-B4F8-FA4F5650B856}" presName="spV" presStyleCnt="0"/>
      <dgm:spPr/>
    </dgm:pt>
    <dgm:pt modelId="{74287BDB-9D80-46B7-9984-AC2B753423DD}" type="pres">
      <dgm:prSet presAssocID="{1B41DC41-29F0-4922-BFC5-D6FC08605C24}" presName="linNode" presStyleCnt="0"/>
      <dgm:spPr/>
    </dgm:pt>
    <dgm:pt modelId="{DFE58E50-D08B-4B73-94A1-1086CA88357F}" type="pres">
      <dgm:prSet presAssocID="{1B41DC41-29F0-4922-BFC5-D6FC08605C24}" presName="parTx" presStyleLbl="revTx" presStyleIdx="2" presStyleCnt="3">
        <dgm:presLayoutVars>
          <dgm:chMax val="1"/>
          <dgm:bulletEnabled val="1"/>
        </dgm:presLayoutVars>
      </dgm:prSet>
      <dgm:spPr/>
    </dgm:pt>
    <dgm:pt modelId="{5A3A5914-362B-47B2-925E-1271EDCF4D5A}" type="pres">
      <dgm:prSet presAssocID="{1B41DC41-29F0-4922-BFC5-D6FC08605C24}" presName="bracket" presStyleLbl="parChTrans1D1" presStyleIdx="2" presStyleCnt="3"/>
      <dgm:spPr/>
    </dgm:pt>
    <dgm:pt modelId="{867C6EEA-1D9F-4C72-A3E4-4858AB1B0645}" type="pres">
      <dgm:prSet presAssocID="{1B41DC41-29F0-4922-BFC5-D6FC08605C24}" presName="spH" presStyleCnt="0"/>
      <dgm:spPr/>
    </dgm:pt>
    <dgm:pt modelId="{BAC3E759-BFAD-49B5-8556-AF41067A7811}" type="pres">
      <dgm:prSet presAssocID="{1B41DC41-29F0-4922-BFC5-D6FC08605C24}" presName="desTx" presStyleLbl="node1" presStyleIdx="2" presStyleCnt="3">
        <dgm:presLayoutVars>
          <dgm:bulletEnabled val="1"/>
        </dgm:presLayoutVars>
      </dgm:prSet>
      <dgm:spPr/>
    </dgm:pt>
  </dgm:ptLst>
  <dgm:cxnLst>
    <dgm:cxn modelId="{EBEFFE02-D79C-4682-B676-2C45B3EDDB59}" srcId="{CE05747F-C2B6-48F4-B230-931F3251F608}" destId="{1B41DC41-29F0-4922-BFC5-D6FC08605C24}" srcOrd="2" destOrd="0" parTransId="{CE9E3E3B-2FC2-4FCA-97C2-0743E0F5A1A8}" sibTransId="{B1482198-B815-4549-93A1-1975942E3B24}"/>
    <dgm:cxn modelId="{D439B70B-2807-4F96-8101-8733B06F6BEA}" type="presOf" srcId="{B1295C8C-8D1F-43C6-82C9-E9A0C9D69E91}" destId="{7C9B8812-F849-453D-BA52-CE14C834B1BC}" srcOrd="0" destOrd="0" presId="urn:diagrams.loki3.com/BracketList+Icon"/>
    <dgm:cxn modelId="{3E4B3C0F-A331-41DD-B6C9-D457CCEA6D32}" srcId="{B1295C8C-8D1F-43C6-82C9-E9A0C9D69E91}" destId="{86D70CF3-9950-467D-B977-8C13ADC40C03}" srcOrd="0" destOrd="0" parTransId="{F56CBAF9-DFEC-48EB-B96F-829FD5988993}" sibTransId="{23BD9556-4133-4809-9E06-67D3AB85CE67}"/>
    <dgm:cxn modelId="{76698416-48B6-446C-BC4D-BBB529F863E9}" srcId="{7E505937-A1D1-4FCF-B857-F28870C2B438}" destId="{754976FE-E4B0-4743-B453-0E44EC68399E}" srcOrd="0" destOrd="0" parTransId="{4D9FEAA5-C005-491D-B43A-D4F62D2E4495}" sibTransId="{C2AD5ED6-AB5F-4192-9A90-DE66475C951C}"/>
    <dgm:cxn modelId="{C6AEF221-E6DA-44AC-B1D1-65C2742929D0}" type="presOf" srcId="{CE05747F-C2B6-48F4-B230-931F3251F608}" destId="{A664B6DC-B5D4-480F-8C18-4EEA3B403295}" srcOrd="0" destOrd="0" presId="urn:diagrams.loki3.com/BracketList+Icon"/>
    <dgm:cxn modelId="{451D615B-98FE-4FC9-BF7F-62C0B5D98C46}" type="presOf" srcId="{7E505937-A1D1-4FCF-B857-F28870C2B438}" destId="{2C5BA068-BB4B-49C7-8916-4C0FEEAFB7D3}" srcOrd="0" destOrd="0" presId="urn:diagrams.loki3.com/BracketList+Icon"/>
    <dgm:cxn modelId="{7A48A55B-5522-4A42-ADC5-ACE0221D155E}" srcId="{B1295C8C-8D1F-43C6-82C9-E9A0C9D69E91}" destId="{3DC9E84D-4109-41D9-B23B-CD33F63307C9}" srcOrd="1" destOrd="0" parTransId="{D44FDFB6-DCEB-482B-A44F-4AD4680B4845}" sibTransId="{EF816448-0FE2-4DFA-B1FE-96F43A2497E4}"/>
    <dgm:cxn modelId="{05113247-2D71-4FD8-ADCF-3FD31E69B14C}" type="presOf" srcId="{7409C4AC-2B3F-40BF-9FE2-F001B2EEC65F}" destId="{0B75026B-D553-42CF-87D2-B415F2777DCC}" srcOrd="0" destOrd="1" presId="urn:diagrams.loki3.com/BracketList+Icon"/>
    <dgm:cxn modelId="{2ABD5B67-1CE7-4279-9067-19CCCF9051CC}" type="presOf" srcId="{754976FE-E4B0-4743-B453-0E44EC68399E}" destId="{0B75026B-D553-42CF-87D2-B415F2777DCC}" srcOrd="0" destOrd="0" presId="urn:diagrams.loki3.com/BracketList+Icon"/>
    <dgm:cxn modelId="{2577AF47-547F-47F7-A484-871FB3256470}" srcId="{CE05747F-C2B6-48F4-B230-931F3251F608}" destId="{7E505937-A1D1-4FCF-B857-F28870C2B438}" srcOrd="0" destOrd="0" parTransId="{C7132FAD-B185-4405-ABD4-A30DEAC13416}" sibTransId="{3B7DB6A5-4C5E-46B9-A357-36BB8E4D8D85}"/>
    <dgm:cxn modelId="{D7BE7D77-13F1-4CA5-BDF5-41F1DB83BE81}" srcId="{7E505937-A1D1-4FCF-B857-F28870C2B438}" destId="{7409C4AC-2B3F-40BF-9FE2-F001B2EEC65F}" srcOrd="1" destOrd="0" parTransId="{0C7346B5-9DCE-41DD-B4AF-9C2A1FC156C8}" sibTransId="{B920AC40-1EE0-46FF-9BBD-2CFC08001052}"/>
    <dgm:cxn modelId="{DFE04278-31F1-41EE-82B9-C382707B689A}" type="presOf" srcId="{86D70CF3-9950-467D-B977-8C13ADC40C03}" destId="{08E2C8D8-6229-43A7-8F06-E64E22D8E58A}" srcOrd="0" destOrd="0" presId="urn:diagrams.loki3.com/BracketList+Icon"/>
    <dgm:cxn modelId="{C492D978-6FB6-47F5-A771-EE0734A3F0B6}" type="presOf" srcId="{1B41DC41-29F0-4922-BFC5-D6FC08605C24}" destId="{DFE58E50-D08B-4B73-94A1-1086CA88357F}" srcOrd="0" destOrd="0" presId="urn:diagrams.loki3.com/BracketList+Icon"/>
    <dgm:cxn modelId="{991CB489-1893-438D-BC32-42AAD94F996C}" srcId="{1B41DC41-29F0-4922-BFC5-D6FC08605C24}" destId="{4777BA7A-CB4C-4047-A5C1-19C4370C7AE7}" srcOrd="0" destOrd="0" parTransId="{DBA40324-CF00-4C14-AB62-75C05DB6EAE5}" sibTransId="{494B452E-9B16-41EA-8512-F0037B9C3E0D}"/>
    <dgm:cxn modelId="{47137A9B-2AFD-43A1-BF60-A42D27E140F6}" srcId="{CE05747F-C2B6-48F4-B230-931F3251F608}" destId="{B1295C8C-8D1F-43C6-82C9-E9A0C9D69E91}" srcOrd="1" destOrd="0" parTransId="{E5C704B0-DB8C-4E8C-A7B3-49A7A120BF7B}" sibTransId="{8C31FF87-D786-498F-B4F8-FA4F5650B856}"/>
    <dgm:cxn modelId="{D4201BB5-5256-4D86-81FA-EFDC0AA30415}" type="presOf" srcId="{3DC9E84D-4109-41D9-B23B-CD33F63307C9}" destId="{08E2C8D8-6229-43A7-8F06-E64E22D8E58A}" srcOrd="0" destOrd="1" presId="urn:diagrams.loki3.com/BracketList+Icon"/>
    <dgm:cxn modelId="{D26403DA-2375-4507-9B05-525191B1F378}" type="presOf" srcId="{4777BA7A-CB4C-4047-A5C1-19C4370C7AE7}" destId="{BAC3E759-BFAD-49B5-8556-AF41067A7811}" srcOrd="0" destOrd="0" presId="urn:diagrams.loki3.com/BracketList+Icon"/>
    <dgm:cxn modelId="{9268D54A-D35A-4708-9D02-3BB9F8BB57B5}" type="presParOf" srcId="{A664B6DC-B5D4-480F-8C18-4EEA3B403295}" destId="{707CF0F8-542C-4273-AD39-AC9125950E5B}" srcOrd="0" destOrd="0" presId="urn:diagrams.loki3.com/BracketList+Icon"/>
    <dgm:cxn modelId="{5CD7EB98-1087-45B7-A078-231F1E59FE38}" type="presParOf" srcId="{707CF0F8-542C-4273-AD39-AC9125950E5B}" destId="{2C5BA068-BB4B-49C7-8916-4C0FEEAFB7D3}" srcOrd="0" destOrd="0" presId="urn:diagrams.loki3.com/BracketList+Icon"/>
    <dgm:cxn modelId="{62A6211C-BFD3-4C65-B651-21AA06D3F7C4}" type="presParOf" srcId="{707CF0F8-542C-4273-AD39-AC9125950E5B}" destId="{F7060B7B-A2B0-46AD-A854-46E0D1855F68}" srcOrd="1" destOrd="0" presId="urn:diagrams.loki3.com/BracketList+Icon"/>
    <dgm:cxn modelId="{2092F5D6-5606-4284-9313-0C9F6D6077F6}" type="presParOf" srcId="{707CF0F8-542C-4273-AD39-AC9125950E5B}" destId="{CC5F4082-0804-4B7F-B15E-81E8137F5C11}" srcOrd="2" destOrd="0" presId="urn:diagrams.loki3.com/BracketList+Icon"/>
    <dgm:cxn modelId="{67E306BC-66CB-4944-843D-0ED313B1C963}" type="presParOf" srcId="{707CF0F8-542C-4273-AD39-AC9125950E5B}" destId="{0B75026B-D553-42CF-87D2-B415F2777DCC}" srcOrd="3" destOrd="0" presId="urn:diagrams.loki3.com/BracketList+Icon"/>
    <dgm:cxn modelId="{0A89DDCB-1646-491A-B01E-37BC7434954A}" type="presParOf" srcId="{A664B6DC-B5D4-480F-8C18-4EEA3B403295}" destId="{57548DBF-1933-42EC-B582-783DD4A3CC9D}" srcOrd="1" destOrd="0" presId="urn:diagrams.loki3.com/BracketList+Icon"/>
    <dgm:cxn modelId="{FE662A29-DEF6-43F8-9ACB-C3C1008CC536}" type="presParOf" srcId="{A664B6DC-B5D4-480F-8C18-4EEA3B403295}" destId="{61D22842-6DE5-43F4-8C89-BDFBDF0A84C8}" srcOrd="2" destOrd="0" presId="urn:diagrams.loki3.com/BracketList+Icon"/>
    <dgm:cxn modelId="{EFFFD98B-F8B5-428D-B5C4-5A4F7E54B73A}" type="presParOf" srcId="{61D22842-6DE5-43F4-8C89-BDFBDF0A84C8}" destId="{7C9B8812-F849-453D-BA52-CE14C834B1BC}" srcOrd="0" destOrd="0" presId="urn:diagrams.loki3.com/BracketList+Icon"/>
    <dgm:cxn modelId="{0165544F-768C-4D5D-AD01-D0AEBA30D73B}" type="presParOf" srcId="{61D22842-6DE5-43F4-8C89-BDFBDF0A84C8}" destId="{3B998CFF-DF3C-43F4-8CBE-41A479DE6B8A}" srcOrd="1" destOrd="0" presId="urn:diagrams.loki3.com/BracketList+Icon"/>
    <dgm:cxn modelId="{7BFC50F8-041C-4D0E-9F6C-18EDD35AC855}" type="presParOf" srcId="{61D22842-6DE5-43F4-8C89-BDFBDF0A84C8}" destId="{4FF76137-1C2B-4AAD-B533-20395A53231B}" srcOrd="2" destOrd="0" presId="urn:diagrams.loki3.com/BracketList+Icon"/>
    <dgm:cxn modelId="{69F1C48F-D1D4-4706-A9E6-E2CF40898067}" type="presParOf" srcId="{61D22842-6DE5-43F4-8C89-BDFBDF0A84C8}" destId="{08E2C8D8-6229-43A7-8F06-E64E22D8E58A}" srcOrd="3" destOrd="0" presId="urn:diagrams.loki3.com/BracketList+Icon"/>
    <dgm:cxn modelId="{91C56926-CD9F-4353-B727-58AB8131A684}" type="presParOf" srcId="{A664B6DC-B5D4-480F-8C18-4EEA3B403295}" destId="{EDA6321F-5E83-4AB5-A934-A8A6B1E277A0}" srcOrd="3" destOrd="0" presId="urn:diagrams.loki3.com/BracketList+Icon"/>
    <dgm:cxn modelId="{258F0EFF-648C-4CE4-ACC1-05DFE1EBE93E}" type="presParOf" srcId="{A664B6DC-B5D4-480F-8C18-4EEA3B403295}" destId="{74287BDB-9D80-46B7-9984-AC2B753423DD}" srcOrd="4" destOrd="0" presId="urn:diagrams.loki3.com/BracketList+Icon"/>
    <dgm:cxn modelId="{EF132C8E-2172-487B-A19A-5A3988CBA3F6}" type="presParOf" srcId="{74287BDB-9D80-46B7-9984-AC2B753423DD}" destId="{DFE58E50-D08B-4B73-94A1-1086CA88357F}" srcOrd="0" destOrd="0" presId="urn:diagrams.loki3.com/BracketList+Icon"/>
    <dgm:cxn modelId="{A09E737D-F1E5-4F39-A7D1-333DDCE87D85}" type="presParOf" srcId="{74287BDB-9D80-46B7-9984-AC2B753423DD}" destId="{5A3A5914-362B-47B2-925E-1271EDCF4D5A}" srcOrd="1" destOrd="0" presId="urn:diagrams.loki3.com/BracketList+Icon"/>
    <dgm:cxn modelId="{3F3F1639-B44E-4AFE-85C3-D84DEB8719D4}" type="presParOf" srcId="{74287BDB-9D80-46B7-9984-AC2B753423DD}" destId="{867C6EEA-1D9F-4C72-A3E4-4858AB1B0645}" srcOrd="2" destOrd="0" presId="urn:diagrams.loki3.com/BracketList+Icon"/>
    <dgm:cxn modelId="{1AAF2981-58CB-46F1-ADED-4F264594908F}" type="presParOf" srcId="{74287BDB-9D80-46B7-9984-AC2B753423DD}" destId="{BAC3E759-BFAD-49B5-8556-AF41067A7811}" srcOrd="3" destOrd="0" presId="urn:diagrams.loki3.com/BracketList+Icon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5BA068-BB4B-49C7-8916-4C0FEEAFB7D3}">
      <dsp:nvSpPr>
        <dsp:cNvPr id="0" name=""/>
        <dsp:cNvSpPr/>
      </dsp:nvSpPr>
      <dsp:spPr>
        <a:xfrm>
          <a:off x="0" y="127891"/>
          <a:ext cx="2544762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Шаг 1</a:t>
          </a:r>
          <a:endParaRPr lang="en-US" sz="1600" kern="1200" dirty="0"/>
        </a:p>
      </dsp:txBody>
      <dsp:txXfrm>
        <a:off x="0" y="127891"/>
        <a:ext cx="2544762" cy="990000"/>
      </dsp:txXfrm>
    </dsp:sp>
    <dsp:sp modelId="{F7060B7B-A2B0-46AD-A854-46E0D1855F68}">
      <dsp:nvSpPr>
        <dsp:cNvPr id="0" name=""/>
        <dsp:cNvSpPr/>
      </dsp:nvSpPr>
      <dsp:spPr>
        <a:xfrm>
          <a:off x="2544762" y="127891"/>
          <a:ext cx="508952" cy="990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75026B-D553-42CF-87D2-B415F2777DCC}">
      <dsp:nvSpPr>
        <dsp:cNvPr id="0" name=""/>
        <dsp:cNvSpPr/>
      </dsp:nvSpPr>
      <dsp:spPr>
        <a:xfrm>
          <a:off x="3257295" y="21778"/>
          <a:ext cx="6921754" cy="12022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Введение нашей платформы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Патентирование нашей программы.</a:t>
          </a:r>
          <a:endParaRPr lang="en-US" sz="1600" kern="1200" dirty="0"/>
        </a:p>
      </dsp:txBody>
      <dsp:txXfrm>
        <a:off x="3257295" y="21778"/>
        <a:ext cx="6921754" cy="1202226"/>
      </dsp:txXfrm>
    </dsp:sp>
    <dsp:sp modelId="{7C9B8812-F849-453D-BA52-CE14C834B1BC}">
      <dsp:nvSpPr>
        <dsp:cNvPr id="0" name=""/>
        <dsp:cNvSpPr/>
      </dsp:nvSpPr>
      <dsp:spPr>
        <a:xfrm>
          <a:off x="0" y="1408163"/>
          <a:ext cx="2544762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Шаг 2</a:t>
          </a:r>
          <a:endParaRPr lang="en-US" sz="1600" kern="1200" dirty="0"/>
        </a:p>
      </dsp:txBody>
      <dsp:txXfrm>
        <a:off x="0" y="1408163"/>
        <a:ext cx="2544762" cy="990000"/>
      </dsp:txXfrm>
    </dsp:sp>
    <dsp:sp modelId="{3B998CFF-DF3C-43F4-8CBE-41A479DE6B8A}">
      <dsp:nvSpPr>
        <dsp:cNvPr id="0" name=""/>
        <dsp:cNvSpPr/>
      </dsp:nvSpPr>
      <dsp:spPr>
        <a:xfrm>
          <a:off x="2544762" y="1408163"/>
          <a:ext cx="508952" cy="990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E2C8D8-6229-43A7-8F06-E64E22D8E58A}">
      <dsp:nvSpPr>
        <dsp:cNvPr id="0" name=""/>
        <dsp:cNvSpPr/>
      </dsp:nvSpPr>
      <dsp:spPr>
        <a:xfrm>
          <a:off x="3248662" y="1397589"/>
          <a:ext cx="6921754" cy="9983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Запуск нашей программы. Демонстрация её в действии.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 dirty="0"/>
            <a:t>Заключение контрактов с известными брендами для продаж на нашей платформе.</a:t>
          </a:r>
          <a:endParaRPr lang="en-US" sz="1600" kern="1200" dirty="0"/>
        </a:p>
      </dsp:txBody>
      <dsp:txXfrm>
        <a:off x="3248662" y="1397589"/>
        <a:ext cx="6921754" cy="998316"/>
      </dsp:txXfrm>
    </dsp:sp>
    <dsp:sp modelId="{DFE58E50-D08B-4B73-94A1-1086CA88357F}">
      <dsp:nvSpPr>
        <dsp:cNvPr id="0" name=""/>
        <dsp:cNvSpPr/>
      </dsp:nvSpPr>
      <dsp:spPr>
        <a:xfrm>
          <a:off x="0" y="2582321"/>
          <a:ext cx="2544762" cy="99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Шаг 3</a:t>
          </a:r>
          <a:endParaRPr lang="en-US" sz="1600" kern="1200" dirty="0"/>
        </a:p>
      </dsp:txBody>
      <dsp:txXfrm>
        <a:off x="0" y="2582321"/>
        <a:ext cx="2544762" cy="990000"/>
      </dsp:txXfrm>
    </dsp:sp>
    <dsp:sp modelId="{5A3A5914-362B-47B2-925E-1271EDCF4D5A}">
      <dsp:nvSpPr>
        <dsp:cNvPr id="0" name=""/>
        <dsp:cNvSpPr/>
      </dsp:nvSpPr>
      <dsp:spPr>
        <a:xfrm>
          <a:off x="2544762" y="2582321"/>
          <a:ext cx="508952" cy="990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C3E759-BFAD-49B5-8556-AF41067A7811}">
      <dsp:nvSpPr>
        <dsp:cNvPr id="0" name=""/>
        <dsp:cNvSpPr/>
      </dsp:nvSpPr>
      <dsp:spPr>
        <a:xfrm>
          <a:off x="3257295" y="2582321"/>
          <a:ext cx="6921754" cy="99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1600" kern="1200"/>
            <a:t>Продажа прав на пользование программой как модуль для </a:t>
          </a:r>
          <a:r>
            <a:rPr lang="en-US" sz="1600" kern="1200"/>
            <a:t>CMS </a:t>
          </a:r>
          <a:endParaRPr lang="en-US" sz="1600" kern="1200" dirty="0"/>
        </a:p>
      </dsp:txBody>
      <dsp:txXfrm>
        <a:off x="3257295" y="2582321"/>
        <a:ext cx="6921754" cy="99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diagrams.loki3.com/BracketList+Icon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pPr/>
              <a:t>3/13/2017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pPr/>
              <a:t>3/13/2017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667E1-E601-4AAF-B95C-B25720D70A60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056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3/13/2017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1553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3/13/2017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3172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3/13/2017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62114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3/13/2017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8246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E583DDF-CA54-461A-A486-592D2374C532}" type="datetimeFigureOut">
              <a:rPr lang="en-US" smtClean="0"/>
              <a:pPr/>
              <a:t>3/13/2017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A8D9AD5-F248-4919-864A-CFD76CC027D6}" type="slidenum">
              <a:rPr lang="uk-UA" smtClean="0"/>
              <a:pPr/>
              <a:t>‹#›</a:t>
            </a:fld>
            <a:endParaRPr lang="uk-UA"/>
          </a:p>
        </p:txBody>
      </p:sp>
      <p:grpSp>
        <p:nvGrpSpPr>
          <p:cNvPr id="7" name="Group 6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84744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79FD0-C37A-4F50-8F3B-5FA0D9D0B42F}" type="datetimeFigureOut">
              <a:rPr lang="en-US" smtClean="0"/>
              <a:pPr/>
              <a:t>3/13/2017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6EF73-9DB8-4763-865F-2F88181A4732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9147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3/13/2017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7045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3/13/2017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980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 smtClean="0"/>
              <a:pPr/>
              <a:t>3/13/2017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8044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E583DDF-CA54-461A-A486-592D2374C532}" type="datetimeFigureOut">
              <a:rPr lang="en-US" smtClean="0"/>
              <a:pPr/>
              <a:t>3/13/2017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CA8D9AD5-F248-4919-864A-CFD76CC027D6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2031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E583DDF-CA54-461A-A486-592D2374C532}" type="datetimeFigureOut">
              <a:rPr lang="en-US" smtClean="0"/>
              <a:pPr/>
              <a:t>3/13/2017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CA8D9AD5-F248-4919-864A-CFD76CC027D6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2429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E583DDF-CA54-461A-A486-592D2374C532}" type="datetimeFigureOut">
              <a:rPr lang="en-US" smtClean="0"/>
              <a:pPr/>
              <a:t>3/13/2017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A8D9AD5-F248-4919-864A-CFD76CC027D6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1" name="Freeform 6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92789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  <p15:guide id="7" orient="horz" pos="2160" userDrawn="1">
          <p15:clr>
            <a:srgbClr val="F26B43"/>
          </p15:clr>
        </p15:guide>
        <p15:guide id="8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://vk.com/daniel_burlaka" TargetMode="External"/><Relationship Id="rId7" Type="http://schemas.openxmlformats.org/officeDocument/2006/relationships/hyperlink" Target="mailto:nvkozachok2000@gmail.com" TargetMode="External"/><Relationship Id="rId2" Type="http://schemas.openxmlformats.org/officeDocument/2006/relationships/hyperlink" Target="http://istyler.com.ua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fedorenkoalex23@gmail.com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Istyler</a:t>
            </a:r>
            <a:br>
              <a:rPr lang="uk-UA" dirty="0"/>
            </a:br>
            <a:r>
              <a:rPr lang="en-US" sz="2800" dirty="0"/>
              <a:t>Your right choice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uk-UA" dirty="0"/>
              <a:t>Умная программа </a:t>
            </a:r>
            <a:r>
              <a:rPr lang="uk-UA"/>
              <a:t>на </a:t>
            </a:r>
            <a:r>
              <a:rPr lang="uk-UA" err="1"/>
              <a:t>основе</a:t>
            </a:r>
            <a:r>
              <a:rPr lang="uk-UA"/>
              <a:t> интернет-Площадки </a:t>
            </a:r>
            <a:r>
              <a:rPr lang="en-US"/>
              <a:t>Istyler</a:t>
            </a:r>
            <a:r>
              <a:rPr lang="en-US" dirty="0"/>
              <a:t>.com.ua</a:t>
            </a:r>
          </a:p>
        </p:txBody>
      </p:sp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53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176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39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версия Для  телефонов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41" y="79828"/>
            <a:ext cx="3925957" cy="666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44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версия Для планшетов</a:t>
            </a:r>
            <a:endParaRPr lang="uk-U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30" y="917597"/>
            <a:ext cx="6904392" cy="546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323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Проведена оптимизация </a:t>
            </a:r>
            <a:endParaRPr lang="uk-U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19" y="1267999"/>
            <a:ext cx="10798476" cy="539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74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931" y="396643"/>
            <a:ext cx="10615580" cy="600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06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ru-RU"/>
              <a:t>Сравнение с показателями розетки</a:t>
            </a:r>
            <a:endParaRPr lang="uk-U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814" y="1791486"/>
            <a:ext cx="10798476" cy="47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66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51" y="1017726"/>
            <a:ext cx="10623201" cy="476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46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Реклама и раскрутка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Составление описаний (1000-1200 символов) 25*1500/28=1400$</a:t>
            </a:r>
            <a:endParaRPr lang="uk-UA" dirty="0"/>
          </a:p>
          <a:p>
            <a:r>
              <a:rPr lang="ru-RU" dirty="0"/>
              <a:t>Хостинг на 24 месяца 110$</a:t>
            </a:r>
            <a:endParaRPr lang="uk-UA" dirty="0"/>
          </a:p>
          <a:p>
            <a:r>
              <a:rPr lang="ru-RU" dirty="0"/>
              <a:t>(7000 </a:t>
            </a:r>
            <a:r>
              <a:rPr lang="ru-RU" dirty="0" err="1"/>
              <a:t>грн</a:t>
            </a:r>
            <a:r>
              <a:rPr lang="ru-RU" dirty="0"/>
              <a:t> в месяц на </a:t>
            </a:r>
            <a:r>
              <a:rPr lang="en-US" dirty="0"/>
              <a:t>SEO + </a:t>
            </a:r>
            <a:r>
              <a:rPr lang="ru-RU" dirty="0"/>
              <a:t>4000 </a:t>
            </a:r>
            <a:r>
              <a:rPr lang="ru-RU" dirty="0" err="1"/>
              <a:t>грн</a:t>
            </a:r>
            <a:r>
              <a:rPr lang="ru-RU" dirty="0"/>
              <a:t> в месяц на контекстную рекламу )*6 месяцев (минимум) = 2400</a:t>
            </a:r>
            <a:r>
              <a:rPr lang="en-US" dirty="0"/>
              <a:t>$</a:t>
            </a:r>
            <a:endParaRPr lang="uk-UA" dirty="0"/>
          </a:p>
          <a:p>
            <a:r>
              <a:rPr lang="ru-RU" dirty="0"/>
              <a:t>Чтобы залить 1500 товаров одному человеку за 3 месяца нужно каждый день заливать 16-17 товаров, это займет минимум 500 мин. Это около 8.5 часов работы если за каждый залитый товар платить 10грн то мы потратим 550$</a:t>
            </a:r>
            <a:endParaRPr lang="uk-UA" dirty="0"/>
          </a:p>
          <a:p>
            <a:r>
              <a:rPr lang="ru-RU" dirty="0"/>
              <a:t>В сумме на наполнение и раскрутку сайта мы потратим 4400$</a:t>
            </a:r>
            <a:endParaRPr lang="uk-UA" dirty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5024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361409FA-9B01-4E7C-B7A3-F3F151E31C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2249917"/>
              </p:ext>
            </p:extLst>
          </p:nvPr>
        </p:nvGraphicFramePr>
        <p:xfrm>
          <a:off x="1063487" y="0"/>
          <a:ext cx="10197548" cy="6689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28745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68931" y="218483"/>
            <a:ext cx="10178322" cy="149213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Эту фишку со временем захотят иметь большинство интернет магазинов По всему миру!</a:t>
            </a:r>
            <a:endParaRPr lang="en-US" dirty="0"/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9326103"/>
              </p:ext>
            </p:extLst>
          </p:nvPr>
        </p:nvGraphicFramePr>
        <p:xfrm>
          <a:off x="1250950" y="2286000"/>
          <a:ext cx="10179050" cy="3594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4576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Сроки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Вложив в этот проект</a:t>
            </a:r>
            <a:r>
              <a:rPr lang="en-US"/>
              <a:t> 30 000$</a:t>
            </a:r>
            <a:endParaRPr lang="uk-UA"/>
          </a:p>
          <a:p>
            <a:r>
              <a:rPr lang="ru-RU"/>
              <a:t>За первый год мы сможем полностью отбыть вложиные инвестиции и заработать 115% от вложенных денег</a:t>
            </a:r>
          </a:p>
          <a:p>
            <a:r>
              <a:rPr lang="ru-RU" dirty="0"/>
              <a:t>За 2 год мы планируем поднять проценты заработка до 145 %</a:t>
            </a:r>
          </a:p>
          <a:p>
            <a:r>
              <a:rPr lang="ru-RU" dirty="0"/>
              <a:t>И в дальнейшем идти по шкале заработка вверх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975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ru-RU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Ссылка на сайт</a:t>
            </a:r>
            <a:endParaRPr lang="en-US" sz="4800" b="1" dirty="0">
              <a:solidFill>
                <a:schemeClr val="tx1">
                  <a:lumMod val="75000"/>
                  <a:lumOff val="25000"/>
                </a:schemeClr>
              </a:solidFill>
              <a:hlinkClick r:id="rId2"/>
            </a:endParaRPr>
          </a:p>
          <a:p>
            <a:r>
              <a:rPr lang="en-US" dirty="0">
                <a:hlinkClick r:id="rId2"/>
              </a:rPr>
              <a:t>istyler.com.ua</a:t>
            </a:r>
            <a:endParaRPr lang="en-US" dirty="0"/>
          </a:p>
          <a:p>
            <a:endParaRPr lang="uk-UA" dirty="0"/>
          </a:p>
        </p:txBody>
      </p:sp>
      <p:pic>
        <p:nvPicPr>
          <p:cNvPr id="5" name="Рисунок 5">
            <a:hlinkClick r:id="rId3"/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5" t="-4963"/>
          <a:stretch/>
        </p:blipFill>
        <p:spPr>
          <a:xfrm>
            <a:off x="7041701" y="3864140"/>
            <a:ext cx="463382" cy="485044"/>
          </a:xfrm>
          <a:prstGeom prst="rect">
            <a:avLst/>
          </a:prstGeom>
        </p:spPr>
      </p:pic>
      <p:pic>
        <p:nvPicPr>
          <p:cNvPr id="6" name="Рисунок 10"/>
          <p:cNvPicPr>
            <a:picLocks noChangeAspect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51" r="10614" b="26250"/>
          <a:stretch/>
        </p:blipFill>
        <p:spPr>
          <a:xfrm>
            <a:off x="7041701" y="4556937"/>
            <a:ext cx="439492" cy="322112"/>
          </a:xfrm>
          <a:prstGeom prst="rect">
            <a:avLst/>
          </a:prstGeom>
        </p:spPr>
      </p:pic>
      <p:sp>
        <p:nvSpPr>
          <p:cNvPr id="7" name="Прямоугольник 11"/>
          <p:cNvSpPr/>
          <p:nvPr/>
        </p:nvSpPr>
        <p:spPr>
          <a:xfrm>
            <a:off x="7669900" y="3910649"/>
            <a:ext cx="22288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i="1" dirty="0">
                <a:solidFill>
                  <a:schemeClr val="accent1">
                    <a:lumMod val="75000"/>
                  </a:schemeClr>
                </a:solidFill>
              </a:rPr>
              <a:t>vk.com/alexeus_23</a:t>
            </a:r>
            <a:endParaRPr lang="ru-RU" sz="20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Прямоугольник 14"/>
          <p:cNvSpPr/>
          <p:nvPr/>
        </p:nvSpPr>
        <p:spPr>
          <a:xfrm>
            <a:off x="7630352" y="4425082"/>
            <a:ext cx="347030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i="1" dirty="0">
                <a:solidFill>
                  <a:schemeClr val="accent3">
                    <a:lumMod val="75000"/>
                  </a:schemeClr>
                </a:solidFill>
                <a:hlinkClick r:id="rId6"/>
              </a:rPr>
              <a:t>fedorenkoalex23@gmail.com</a:t>
            </a:r>
            <a:endParaRPr lang="en-US" sz="2000" b="1" i="1" dirty="0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en-US" sz="2000" b="1" i="1" dirty="0">
                <a:solidFill>
                  <a:schemeClr val="accent3">
                    <a:lumMod val="75000"/>
                  </a:schemeClr>
                </a:solidFill>
                <a:hlinkClick r:id="rId7"/>
              </a:rPr>
              <a:t>nvkozachok2000@gmail.com</a:t>
            </a:r>
            <a:endParaRPr lang="en-US" sz="2000" b="1" i="1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uk-UA" sz="2000" b="1" i="1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ru-RU" sz="2000" i="1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9" name="Рисунок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166" y="5086802"/>
            <a:ext cx="526562" cy="526562"/>
          </a:xfrm>
          <a:prstGeom prst="rect">
            <a:avLst/>
          </a:prstGeom>
        </p:spPr>
      </p:pic>
      <p:sp>
        <p:nvSpPr>
          <p:cNvPr id="10" name="Прямоугольник 15"/>
          <p:cNvSpPr/>
          <p:nvPr/>
        </p:nvSpPr>
        <p:spPr>
          <a:xfrm>
            <a:off x="7630352" y="5150028"/>
            <a:ext cx="2122697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b="1" i="1" dirty="0">
                <a:solidFill>
                  <a:srgbClr val="43B51F"/>
                </a:solidFill>
              </a:rPr>
              <a:t>+38 (</a:t>
            </a:r>
            <a:r>
              <a:rPr lang="en-US" b="1" i="1" dirty="0">
                <a:solidFill>
                  <a:srgbClr val="43B51F"/>
                </a:solidFill>
                <a:latin typeface="Corbel" panose="020B0503020204020204" pitchFamily="34" charset="0"/>
              </a:rPr>
              <a:t>099</a:t>
            </a:r>
            <a:r>
              <a:rPr lang="uk-UA" b="1" i="1" dirty="0">
                <a:solidFill>
                  <a:srgbClr val="43B51F"/>
                </a:solidFill>
              </a:rPr>
              <a:t>) </a:t>
            </a:r>
            <a:r>
              <a:rPr lang="en-US" b="1" i="1" dirty="0">
                <a:solidFill>
                  <a:srgbClr val="43B51F"/>
                </a:solidFill>
                <a:latin typeface="Corbel" panose="020B0503020204020204" pitchFamily="34" charset="0"/>
              </a:rPr>
              <a:t>569</a:t>
            </a:r>
            <a:r>
              <a:rPr lang="uk-UA" b="1" i="1" dirty="0">
                <a:solidFill>
                  <a:srgbClr val="43B51F"/>
                </a:solidFill>
                <a:latin typeface="Corbel" panose="020B0503020204020204" pitchFamily="34" charset="0"/>
              </a:rPr>
              <a:t>-</a:t>
            </a:r>
            <a:r>
              <a:rPr lang="en-US" b="1" i="1" dirty="0">
                <a:solidFill>
                  <a:srgbClr val="43B51F"/>
                </a:solidFill>
                <a:latin typeface="Corbel" panose="020B0503020204020204" pitchFamily="34" charset="0"/>
              </a:rPr>
              <a:t>59</a:t>
            </a:r>
            <a:r>
              <a:rPr lang="uk-UA" b="1" i="1" dirty="0">
                <a:solidFill>
                  <a:srgbClr val="43B51F"/>
                </a:solidFill>
                <a:latin typeface="Corbel" panose="020B0503020204020204" pitchFamily="34" charset="0"/>
              </a:rPr>
              <a:t>-</a:t>
            </a:r>
            <a:r>
              <a:rPr lang="en-US" b="1" i="1" dirty="0">
                <a:solidFill>
                  <a:srgbClr val="43B51F"/>
                </a:solidFill>
                <a:latin typeface="Corbel" panose="020B0503020204020204" pitchFamily="34" charset="0"/>
              </a:rPr>
              <a:t>13</a:t>
            </a:r>
          </a:p>
          <a:p>
            <a:r>
              <a:rPr lang="en-US" b="1" i="1" dirty="0">
                <a:solidFill>
                  <a:srgbClr val="43B51F"/>
                </a:solidFill>
                <a:latin typeface="Corbel" panose="020B0503020204020204" pitchFamily="34" charset="0"/>
              </a:rPr>
              <a:t>+38 (097) 888-16-00</a:t>
            </a:r>
            <a:endParaRPr lang="ru-RU" b="1" i="1" dirty="0">
              <a:solidFill>
                <a:srgbClr val="43B51F"/>
              </a:solidFill>
              <a:latin typeface="Corbel" panose="020B0503020204020204" pitchFamily="34" charset="0"/>
            </a:endParaRPr>
          </a:p>
          <a:p>
            <a:r>
              <a:rPr lang="ru-RU" b="1" i="1" dirty="0">
                <a:solidFill>
                  <a:srgbClr val="43B51F"/>
                </a:solidFill>
              </a:rPr>
              <a:t>+38</a:t>
            </a:r>
            <a:r>
              <a:rPr lang="en-US" b="1" i="1" dirty="0">
                <a:solidFill>
                  <a:srgbClr val="43B51F"/>
                </a:solidFill>
              </a:rPr>
              <a:t> </a:t>
            </a:r>
            <a:r>
              <a:rPr lang="ru-RU" b="1" i="1" dirty="0">
                <a:solidFill>
                  <a:srgbClr val="43B51F"/>
                </a:solidFill>
              </a:rPr>
              <a:t>(099)</a:t>
            </a:r>
            <a:r>
              <a:rPr lang="en-US" b="1" i="1" dirty="0">
                <a:solidFill>
                  <a:srgbClr val="43B51F"/>
                </a:solidFill>
              </a:rPr>
              <a:t> </a:t>
            </a:r>
            <a:r>
              <a:rPr lang="ru-RU" b="1" i="1" dirty="0">
                <a:solidFill>
                  <a:srgbClr val="43B51F"/>
                </a:solidFill>
              </a:rPr>
              <a:t>223-89-77</a:t>
            </a:r>
          </a:p>
          <a:p>
            <a:endParaRPr lang="ru-RU" sz="2000" dirty="0">
              <a:solidFill>
                <a:srgbClr val="43B51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406348" y="2365054"/>
            <a:ext cx="2751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Контакти</a:t>
            </a:r>
          </a:p>
        </p:txBody>
      </p:sp>
    </p:spTree>
    <p:extLst>
      <p:ext uri="{BB962C8B-B14F-4D97-AF65-F5344CB8AC3E}">
        <p14:creationId xmlns:p14="http://schemas.microsoft.com/office/powerpoint/2010/main" val="163692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09624" y="198405"/>
            <a:ext cx="9273396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ISTYLER</a:t>
            </a:r>
            <a:r>
              <a:rPr lang="uk-UA" sz="2000" b="1" dirty="0"/>
              <a:t>.</a:t>
            </a:r>
            <a:r>
              <a:rPr lang="en-US" sz="2000" b="1" dirty="0"/>
              <a:t>COM.UA</a:t>
            </a:r>
            <a:r>
              <a:rPr lang="ru-RU" sz="2000" dirty="0"/>
              <a:t>-это развивающаяся интернет-платформа для брендовых магазиов НА ОСНОВЕ которой будет работать программа </a:t>
            </a:r>
            <a:r>
              <a:rPr lang="en-US" sz="2000" dirty="0"/>
              <a:t>ISTYLER .</a:t>
            </a:r>
          </a:p>
          <a:p>
            <a:r>
              <a:rPr lang="en-US" sz="2000" dirty="0"/>
              <a:t>ISTYLER</a:t>
            </a:r>
            <a:r>
              <a:rPr lang="uk-UA" sz="2000" dirty="0"/>
              <a:t> будет включать в себя инновационн</a:t>
            </a:r>
            <a:r>
              <a:rPr lang="ru-RU" sz="2000" dirty="0"/>
              <a:t>ые технологии продаж одежды в интернете,а именно «</a:t>
            </a:r>
            <a:r>
              <a:rPr lang="en-US" sz="2000" dirty="0"/>
              <a:t>3D</a:t>
            </a:r>
            <a:r>
              <a:rPr lang="ru-RU" sz="2000" dirty="0"/>
              <a:t>-</a:t>
            </a:r>
            <a:r>
              <a:rPr lang="en-US" sz="2000" dirty="0"/>
              <a:t>MANNEQUIN and ONLINE FASHION STYLER</a:t>
            </a:r>
            <a:r>
              <a:rPr lang="ru-RU" sz="2000" dirty="0"/>
              <a:t>»</a:t>
            </a:r>
            <a:r>
              <a:rPr lang="en-US" sz="2000" dirty="0"/>
              <a:t>.</a:t>
            </a:r>
            <a:endParaRPr lang="ru-RU" sz="2000" dirty="0"/>
          </a:p>
          <a:p>
            <a:endParaRPr lang="en-US" sz="2000" dirty="0"/>
          </a:p>
          <a:p>
            <a:r>
              <a:rPr lang="ru-RU" sz="2000" b="1" u="sng" dirty="0">
                <a:solidFill>
                  <a:schemeClr val="accent1">
                    <a:lumMod val="75000"/>
                  </a:schemeClr>
                </a:solidFill>
              </a:rPr>
              <a:t>Технологии </a:t>
            </a:r>
            <a:r>
              <a:rPr lang="en-US" sz="2000" b="1" u="sng" dirty="0">
                <a:solidFill>
                  <a:schemeClr val="accent1">
                    <a:lumMod val="75000"/>
                  </a:schemeClr>
                </a:solidFill>
              </a:rPr>
              <a:t>3D</a:t>
            </a:r>
            <a:r>
              <a:rPr lang="ru-RU" sz="2000" b="1" u="sng" dirty="0">
                <a:solidFill>
                  <a:schemeClr val="accent1">
                    <a:lumMod val="75000"/>
                  </a:schemeClr>
                </a:solidFill>
              </a:rPr>
              <a:t>-</a:t>
            </a:r>
            <a:r>
              <a:rPr lang="en-US" sz="2000" b="1" u="sng" dirty="0">
                <a:solidFill>
                  <a:schemeClr val="accent1">
                    <a:lumMod val="75000"/>
                  </a:schemeClr>
                </a:solidFill>
              </a:rPr>
              <a:t>MANNEQUIN</a:t>
            </a:r>
            <a:r>
              <a:rPr lang="ru-RU" sz="2000" b="1" u="sng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b="1" u="sng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ru-RU" sz="2000" dirty="0"/>
              <a:t>будут помогать покупателю надеть любую одежду, которая будет предоставлена на </a:t>
            </a:r>
            <a:r>
              <a:rPr lang="ru-RU" sz="2000"/>
              <a:t>нашем сайте на </a:t>
            </a:r>
            <a:r>
              <a:rPr lang="ru-RU" sz="2000" dirty="0"/>
              <a:t>свой </a:t>
            </a:r>
            <a:r>
              <a:rPr lang="uk-UA" sz="2000" dirty="0"/>
              <a:t>собственн</a:t>
            </a:r>
            <a:r>
              <a:rPr lang="ru-RU" sz="2000" dirty="0" err="1"/>
              <a:t>ый</a:t>
            </a:r>
            <a:r>
              <a:rPr lang="ru-RU" sz="2000" dirty="0"/>
              <a:t> </a:t>
            </a:r>
            <a:r>
              <a:rPr lang="en-US" sz="2000"/>
              <a:t>3D</a:t>
            </a:r>
            <a:r>
              <a:rPr lang="ru-RU" sz="2000"/>
              <a:t>-манекен</a:t>
            </a:r>
            <a:r>
              <a:rPr lang="ru-RU" sz="2000" dirty="0"/>
              <a:t>,что бы взглянуть на себя со стороны.Манекен можно будет подобрать по всем своим параметрам(рост,размер,вес и тд.)</a:t>
            </a:r>
            <a:endParaRPr lang="en-US" sz="2000" dirty="0"/>
          </a:p>
          <a:p>
            <a:endParaRPr lang="ru-RU" sz="2000" dirty="0"/>
          </a:p>
          <a:p>
            <a:r>
              <a:rPr lang="ru-RU" sz="2000" b="1" u="sng" dirty="0">
                <a:solidFill>
                  <a:schemeClr val="accent1">
                    <a:lumMod val="75000"/>
                  </a:schemeClr>
                </a:solidFill>
              </a:rPr>
              <a:t>Функция </a:t>
            </a:r>
            <a:r>
              <a:rPr lang="en-US" sz="2000" b="1" u="sng" dirty="0">
                <a:solidFill>
                  <a:schemeClr val="accent1">
                    <a:lumMod val="75000"/>
                  </a:schemeClr>
                </a:solidFill>
              </a:rPr>
              <a:t>ONLINE FASHION STYLER </a:t>
            </a:r>
            <a:r>
              <a:rPr lang="ru-RU" sz="2000" dirty="0"/>
              <a:t>  </a:t>
            </a:r>
            <a:r>
              <a:rPr lang="uk-UA" sz="2000" dirty="0"/>
              <a:t> оценит  </a:t>
            </a:r>
            <a:r>
              <a:rPr lang="ru-RU" sz="2000" dirty="0"/>
              <a:t>«</a:t>
            </a:r>
            <a:r>
              <a:rPr lang="en-US" sz="2000"/>
              <a:t>LOOK</a:t>
            </a:r>
            <a:r>
              <a:rPr lang="ru-RU" sz="2000"/>
              <a:t>» образа, который вы составили, опираясь на современные тренды моды.</a:t>
            </a:r>
          </a:p>
          <a:p>
            <a:endParaRPr lang="ru-RU" sz="2000" dirty="0"/>
          </a:p>
          <a:p>
            <a:r>
              <a:rPr lang="en-US" sz="2000" b="1" u="sng" dirty="0">
                <a:solidFill>
                  <a:schemeClr val="accent1">
                    <a:lumMod val="75000"/>
                  </a:schemeClr>
                </a:solidFill>
              </a:rPr>
              <a:t> ONLINE FASHION STYLER</a:t>
            </a:r>
            <a:r>
              <a:rPr lang="ru-RU" sz="2000" b="1" u="sng" dirty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ru-RU" sz="2000" dirty="0"/>
              <a:t>поможет потенциальным покупателям, которые сомневаются в своём вкусе или хотели бы получить пару советов при создании своего уникального образа.</a:t>
            </a:r>
          </a:p>
          <a:p>
            <a:endParaRPr lang="ru-RU" b="1" u="sng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61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мы уже сделали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Разработан </a:t>
            </a:r>
            <a:r>
              <a:rPr lang="ru-RU" dirty="0"/>
              <a:t>четкий, пошаговый бизнес-план по продвижению проекта </a:t>
            </a:r>
          </a:p>
          <a:p>
            <a:r>
              <a:rPr lang="ru-RU" dirty="0"/>
              <a:t>Полностью функционирующий сайт</a:t>
            </a:r>
            <a:endParaRPr lang="en-US"/>
          </a:p>
          <a:p>
            <a:r>
              <a:rPr lang="ru-RU"/>
              <a:t>Группы</a:t>
            </a:r>
            <a:r>
              <a:rPr lang="en-US"/>
              <a:t> </a:t>
            </a:r>
            <a:r>
              <a:rPr lang="ru-RU"/>
              <a:t>в соц. </a:t>
            </a:r>
            <a:r>
              <a:rPr lang="ru-RU" dirty="0"/>
              <a:t>сетях, а также постепенно набираем клиентскую базу реальных потребителей.</a:t>
            </a:r>
          </a:p>
          <a:p>
            <a:r>
              <a:rPr lang="uk-UA"/>
              <a:t>Наладили </a:t>
            </a:r>
            <a:r>
              <a:rPr lang="uk-UA" dirty="0"/>
              <a:t>связь </a:t>
            </a:r>
            <a:r>
              <a:rPr lang="ru-RU" dirty="0"/>
              <a:t> с поставщиками одежды из Европы и известными дизайнерами</a:t>
            </a:r>
          </a:p>
          <a:p>
            <a:pPr lvl="1"/>
            <a:r>
              <a:rPr lang="ru-RU" dirty="0"/>
              <a:t>Сделаны первые поставки и проверено качество</a:t>
            </a:r>
          </a:p>
        </p:txBody>
      </p:sp>
    </p:spTree>
    <p:extLst>
      <p:ext uri="{BB962C8B-B14F-4D97-AF65-F5344CB8AC3E}">
        <p14:creationId xmlns:p14="http://schemas.microsoft.com/office/powerpoint/2010/main" val="277185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Наши цели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1805" y="2277374"/>
            <a:ext cx="4800600" cy="36195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ru-RU" dirty="0"/>
              <a:t>    </a:t>
            </a:r>
            <a:r>
              <a:rPr lang="ru-RU" dirty="0">
                <a:solidFill>
                  <a:srgbClr val="FF0000"/>
                </a:solidFill>
              </a:rPr>
              <a:t>Цель №</a:t>
            </a:r>
            <a:r>
              <a:rPr lang="en-US" dirty="0">
                <a:solidFill>
                  <a:srgbClr val="FF0000"/>
                </a:solidFill>
              </a:rPr>
              <a:t>1</a:t>
            </a:r>
            <a:endParaRPr lang="ru-RU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ru-RU" dirty="0"/>
              <a:t>    </a:t>
            </a: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Найти спонсирование</a:t>
            </a:r>
          </a:p>
          <a:p>
            <a:pPr>
              <a:buNone/>
            </a:pPr>
            <a:r>
              <a:rPr lang="ru-RU" dirty="0"/>
              <a:t>    </a:t>
            </a:r>
            <a:r>
              <a:rPr lang="ru-RU" dirty="0">
                <a:solidFill>
                  <a:srgbClr val="FF0000"/>
                </a:solidFill>
              </a:rPr>
              <a:t>Цель №</a:t>
            </a:r>
            <a:r>
              <a:rPr lang="en-US">
                <a:solidFill>
                  <a:srgbClr val="FF0000"/>
                </a:solidFill>
                <a:latin typeface="Gill Sans MT" panose="020B0502020104020203" pitchFamily="34" charset="0"/>
              </a:rPr>
              <a:t>2</a:t>
            </a:r>
            <a:endParaRPr lang="ru-RU">
              <a:solidFill>
                <a:schemeClr val="tx2"/>
              </a:solidFill>
            </a:endParaRPr>
          </a:p>
          <a:p>
            <a:pPr>
              <a:buNone/>
            </a:pPr>
            <a:r>
              <a:rPr lang="ru-RU" dirty="0">
                <a:solidFill>
                  <a:schemeClr val="tx2"/>
                </a:solidFill>
              </a:rPr>
              <a:t> 	Наладить контакты с поставщиками мировых брендов.</a:t>
            </a:r>
            <a:endParaRPr lang="ru-RU" dirty="0"/>
          </a:p>
          <a:p>
            <a:pPr>
              <a:buNone/>
            </a:pPr>
            <a:r>
              <a:rPr lang="ru-RU" dirty="0">
                <a:solidFill>
                  <a:srgbClr val="FF0000"/>
                </a:solidFill>
              </a:rPr>
              <a:t>     Цель №</a:t>
            </a:r>
            <a:r>
              <a:rPr lang="en-US" dirty="0">
                <a:solidFill>
                  <a:srgbClr val="FF0000"/>
                </a:solidFill>
              </a:rPr>
              <a:t>3</a:t>
            </a:r>
            <a:endParaRPr lang="ru-RU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ru-RU" dirty="0">
                <a:solidFill>
                  <a:srgbClr val="FF0000"/>
                </a:solidFill>
              </a:rPr>
              <a:t>     </a:t>
            </a:r>
            <a:r>
              <a:rPr lang="ru-RU" dirty="0">
                <a:solidFill>
                  <a:schemeClr val="tx2"/>
                </a:solidFill>
              </a:rPr>
              <a:t>Достигнуть популярности на ряду с мировыми торговыми площадками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uk-UA" dirty="0"/>
          </a:p>
        </p:txBody>
      </p:sp>
      <p:pic>
        <p:nvPicPr>
          <p:cNvPr id="1026" name="Picture 2" descr="C:\Users\Nazar\Desktop\wpapers_ru_Карта-мира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56962" y="1897812"/>
            <a:ext cx="5783590" cy="384525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9323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2423" y="1406107"/>
            <a:ext cx="10377577" cy="447348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uk-UA" dirty="0"/>
              <a:t>-</a:t>
            </a:r>
            <a:r>
              <a:rPr lang="en-US"/>
              <a:t>  </a:t>
            </a:r>
            <a:r>
              <a:rPr lang="uk-UA"/>
              <a:t>На </a:t>
            </a:r>
            <a:r>
              <a:rPr lang="ru-RU" dirty="0"/>
              <a:t>мировом</a:t>
            </a:r>
            <a:r>
              <a:rPr lang="uk-UA" dirty="0"/>
              <a:t> </a:t>
            </a:r>
            <a:r>
              <a:rPr lang="ru-RU" dirty="0"/>
              <a:t>рынке</a:t>
            </a:r>
            <a:r>
              <a:rPr lang="uk-UA" dirty="0"/>
              <a:t> </a:t>
            </a:r>
            <a:r>
              <a:rPr lang="ru-RU"/>
              <a:t>около</a:t>
            </a:r>
            <a:r>
              <a:rPr lang="uk-UA"/>
              <a:t> </a:t>
            </a:r>
            <a:r>
              <a:rPr lang="en-US"/>
              <a:t>700 </a:t>
            </a:r>
            <a:r>
              <a:rPr lang="uk-UA" dirty="0"/>
              <a:t>известн</a:t>
            </a:r>
            <a:r>
              <a:rPr lang="ru-RU" dirty="0"/>
              <a:t>ых </a:t>
            </a:r>
            <a:r>
              <a:rPr lang="uk-UA" dirty="0"/>
              <a:t>брендов одежды,а также </a:t>
            </a:r>
            <a:r>
              <a:rPr lang="uk-UA"/>
              <a:t>около </a:t>
            </a:r>
            <a:r>
              <a:rPr lang="en-US"/>
              <a:t>500 </a:t>
            </a:r>
            <a:r>
              <a:rPr lang="ru-RU" dirty="0"/>
              <a:t>известных </a:t>
            </a:r>
            <a:r>
              <a:rPr lang="uk-UA" dirty="0"/>
              <a:t>модельеров одежд</a:t>
            </a:r>
            <a:r>
              <a:rPr lang="ru-RU" dirty="0"/>
              <a:t>ы.</a:t>
            </a:r>
            <a:endParaRPr lang="uk-UA" dirty="0"/>
          </a:p>
          <a:p>
            <a:pPr>
              <a:buNone/>
            </a:pPr>
            <a:r>
              <a:rPr lang="uk-UA"/>
              <a:t>-</a:t>
            </a:r>
            <a:r>
              <a:rPr lang="en-US"/>
              <a:t> 100% </a:t>
            </a:r>
            <a:r>
              <a:rPr lang="uk-UA"/>
              <a:t>известных </a:t>
            </a:r>
            <a:r>
              <a:rPr lang="uk-UA" dirty="0"/>
              <a:t>брендов имеют свои интернет-магазины,которые постоянно конкурируют между собой.Они детально отслеживают все </a:t>
            </a:r>
            <a:r>
              <a:rPr lang="ru-RU" dirty="0"/>
              <a:t>«</a:t>
            </a:r>
            <a:r>
              <a:rPr lang="uk-UA" dirty="0"/>
              <a:t>НОВИНКИ</a:t>
            </a:r>
            <a:r>
              <a:rPr lang="ru-RU" dirty="0"/>
              <a:t>»</a:t>
            </a:r>
            <a:r>
              <a:rPr lang="uk-UA" dirty="0"/>
              <a:t>,которые могли бы упростить ихню торговлю на мировом рынке!</a:t>
            </a:r>
          </a:p>
          <a:p>
            <a:pPr>
              <a:buNone/>
            </a:pPr>
            <a:r>
              <a:rPr lang="uk-UA" dirty="0"/>
              <a:t>-</a:t>
            </a:r>
            <a:r>
              <a:rPr lang="en-US"/>
              <a:t> </a:t>
            </a:r>
            <a:r>
              <a:rPr lang="uk-UA"/>
              <a:t>Наша </a:t>
            </a:r>
            <a:r>
              <a:rPr lang="uk-UA" dirty="0"/>
              <a:t>программа им в </a:t>
            </a:r>
            <a:r>
              <a:rPr lang="ru-RU" dirty="0"/>
              <a:t>этом ПОМОЖЕТ.</a:t>
            </a:r>
          </a:p>
          <a:p>
            <a:pPr>
              <a:buNone/>
            </a:pPr>
            <a:endParaRPr lang="uk-UA" dirty="0"/>
          </a:p>
          <a:p>
            <a:pPr>
              <a:buNone/>
            </a:pPr>
            <a:endParaRPr lang="uk-UA" dirty="0"/>
          </a:p>
          <a:p>
            <a:pPr>
              <a:buNone/>
            </a:pP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11952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33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292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997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inimal Them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 Theme" id="{18FE9FF5-3BA9-4FCC-B441-F593BBAAF2B6}" vid="{8150B9E6-EC74-478A-9ADB-D1E3E6AEE0C6}"/>
    </a:ext>
  </a:extLst>
</a:theme>
</file>

<file path=ppt/theme/theme2.xml><?xml version="1.0" encoding="utf-8"?>
<a:theme xmlns:a="http://schemas.openxmlformats.org/drawingml/2006/main" name="Office Theme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nded_Design_Teal">
      <a:dk1>
        <a:srgbClr val="363D3D"/>
      </a:dk1>
      <a:lt1>
        <a:sysClr val="window" lastClr="FFFFFF"/>
      </a:lt1>
      <a:dk2>
        <a:srgbClr val="000000"/>
      </a:dk2>
      <a:lt2>
        <a:srgbClr val="E5E8E8"/>
      </a:lt2>
      <a:accent1>
        <a:srgbClr val="3AAFB2"/>
      </a:accent1>
      <a:accent2>
        <a:srgbClr val="6ABD45"/>
      </a:accent2>
      <a:accent3>
        <a:srgbClr val="EBCA21"/>
      </a:accent3>
      <a:accent4>
        <a:srgbClr val="EB8D21"/>
      </a:accent4>
      <a:accent5>
        <a:srgbClr val="EB5638"/>
      </a:accent5>
      <a:accent6>
        <a:srgbClr val="5172B1"/>
      </a:accent6>
      <a:hlink>
        <a:srgbClr val="3A9CDB"/>
      </a:hlink>
      <a:folHlink>
        <a:srgbClr val="5172B1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4BBF5D7C-90AF-408A-B515-5CD5355B6C0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 Theme</Template>
  <TotalTime>1924</TotalTime>
  <Words>530</Words>
  <Application>Microsoft Office PowerPoint</Application>
  <PresentationFormat>Widescreen</PresentationFormat>
  <Paragraphs>65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Corbel</vt:lpstr>
      <vt:lpstr>Gill Sans MT</vt:lpstr>
      <vt:lpstr>Impact</vt:lpstr>
      <vt:lpstr>Minimal Theme</vt:lpstr>
      <vt:lpstr>Istyler Your right choice</vt:lpstr>
      <vt:lpstr>PowerPoint Presentation</vt:lpstr>
      <vt:lpstr>PowerPoint Presentation</vt:lpstr>
      <vt:lpstr>Что мы уже сделали</vt:lpstr>
      <vt:lpstr>Наши цели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версия Для  телефонов</vt:lpstr>
      <vt:lpstr>версия Для планшетов</vt:lpstr>
      <vt:lpstr>Проведена оптимизация </vt:lpstr>
      <vt:lpstr>PowerPoint Presentation</vt:lpstr>
      <vt:lpstr>Сравнение с показателями розетки</vt:lpstr>
      <vt:lpstr>PowerPoint Presentation</vt:lpstr>
      <vt:lpstr>Реклама и раскрутка</vt:lpstr>
      <vt:lpstr>Эту фишку со временем захотят иметь большинство интернет магазинов По всему миру!</vt:lpstr>
      <vt:lpstr>Сроки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Федоренко Олексій</dc:creator>
  <cp:keywords/>
  <cp:lastModifiedBy>Федоренко Олексій</cp:lastModifiedBy>
  <cp:revision>77</cp:revision>
  <dcterms:created xsi:type="dcterms:W3CDTF">2017-02-19T17:51:16Z</dcterms:created>
  <dcterms:modified xsi:type="dcterms:W3CDTF">2017-03-13T21:17:24Z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TC028952549991</vt:lpwstr>
  </property>
</Properties>
</file>

<file path=docProps/thumbnail.jpeg>
</file>